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9"/>
  </p:notesMasterIdLst>
  <p:sldIdLst>
    <p:sldId id="257" r:id="rId2"/>
    <p:sldId id="266" r:id="rId3"/>
    <p:sldId id="267" r:id="rId4"/>
    <p:sldId id="268" r:id="rId5"/>
    <p:sldId id="271" r:id="rId6"/>
    <p:sldId id="272" r:id="rId7"/>
    <p:sldId id="2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B7679-63B5-49FD-B952-CF5AF75626AC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ED080-F997-4AC9-B2D7-5E857F1B1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26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842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03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9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31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5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148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0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6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11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0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8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98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0224655" y="2761861"/>
            <a:ext cx="1967400" cy="1185000"/>
          </a:xfrm>
          <a:prstGeom prst="rect">
            <a:avLst/>
          </a:prstGeom>
          <a:solidFill>
            <a:srgbClr val="EE78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0" y="2761861"/>
            <a:ext cx="10149900" cy="1185000"/>
          </a:xfrm>
          <a:prstGeom prst="rect">
            <a:avLst/>
          </a:prstGeom>
          <a:solidFill>
            <a:srgbClr val="BE3A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8826761" y="788276"/>
            <a:ext cx="3191100" cy="746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 dirty="0">
                <a:solidFill>
                  <a:srgbClr val="92D05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GRADE </a:t>
            </a:r>
            <a:r>
              <a:rPr lang="en-US" sz="5400" dirty="0">
                <a:solidFill>
                  <a:srgbClr val="92D05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9</a:t>
            </a:r>
            <a:endParaRPr sz="5400" b="0" i="0" u="none" strike="noStrike" cap="none" dirty="0">
              <a:solidFill>
                <a:srgbClr val="92D050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359525" y="272143"/>
            <a:ext cx="5650875" cy="3674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8400" b="0" i="0" u="none" strike="noStrike" cap="none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हिंदी</a:t>
            </a:r>
            <a:endParaRPr sz="8400" b="0" i="0" u="none" strike="noStrike" cap="none" dirty="0"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  <a:p>
            <a:pPr marL="0" marR="0" lvl="0" indent="0" algn="ctr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IN" sz="3200" b="0" i="0" u="none" strike="noStrike" cap="none">
                <a:solidFill>
                  <a:srgbClr val="C0000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अध्याय-</a:t>
            </a:r>
            <a:r>
              <a:rPr lang="en-US" sz="3200" b="0" i="0" u="none" strike="noStrike" cap="none">
                <a:solidFill>
                  <a:srgbClr val="C0000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 </a:t>
            </a:r>
            <a:r>
              <a:rPr lang="en-IN" sz="3200" b="0" i="0" u="none" strike="noStrike" cap="none">
                <a:solidFill>
                  <a:srgbClr val="C0000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3</a:t>
            </a:r>
            <a:endParaRPr sz="3200" b="0" i="0" u="none" strike="noStrike" cap="none" dirty="0">
              <a:solidFill>
                <a:srgbClr val="C00000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  <a:p>
            <a:pPr marL="0" marR="0" lvl="0" indent="0" algn="ctr" rtl="0">
              <a:spcBef>
                <a:spcPts val="1800"/>
              </a:spcBef>
              <a:spcAft>
                <a:spcPts val="0"/>
              </a:spcAft>
              <a:buNone/>
            </a:pPr>
            <a:endParaRPr sz="3200" dirty="0">
              <a:solidFill>
                <a:srgbClr val="002060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hi-IN" sz="4000" b="1"/>
              <a:t>एवेरेस्ट </a:t>
            </a:r>
            <a:r>
              <a:rPr lang="hi-IN" sz="4000" b="1" dirty="0"/>
              <a:t>: मेरी शिखर यात्रा </a:t>
            </a:r>
            <a:endParaRPr lang="en-US" sz="4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en-US" sz="6600" b="1" dirty="0">
                <a:solidFill>
                  <a:srgbClr val="66FF66"/>
                </a:solidFill>
                <a:latin typeface="Libre Franklin" panose="00000500000000000000"/>
                <a:ea typeface="Libre Franklin" panose="00000500000000000000"/>
                <a:cs typeface="Libre Franklin" panose="00000500000000000000"/>
                <a:sym typeface="Libre Franklin" panose="00000500000000000000"/>
              </a:rPr>
              <a:t> </a:t>
            </a: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0313437" y="6106322"/>
            <a:ext cx="1770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By Author Name</a:t>
            </a:r>
            <a:endParaRPr sz="1600">
              <a:solidFill>
                <a:schemeClr val="dk1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521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731" y="568345"/>
            <a:ext cx="7405540" cy="987186"/>
          </a:xfrm>
        </p:spPr>
        <p:txBody>
          <a:bodyPr>
            <a:normAutofit/>
          </a:bodyPr>
          <a:lstStyle/>
          <a:p>
            <a:r>
              <a:rPr lang="hi-IN" sz="5400" b="1" dirty="0">
                <a:solidFill>
                  <a:srgbClr val="C00000"/>
                </a:solidFill>
              </a:rPr>
              <a:t>शिखर </a:t>
            </a:r>
            <a:r>
              <a:rPr lang="hi-IN" sz="5400" b="1">
                <a:solidFill>
                  <a:srgbClr val="C00000"/>
                </a:solidFill>
              </a:rPr>
              <a:t>यात्रा</a:t>
            </a:r>
            <a:r>
              <a:rPr lang="hi-IN" sz="5400">
                <a:solidFill>
                  <a:srgbClr val="C00000"/>
                </a:solidFill>
              </a:rPr>
              <a:t> </a:t>
            </a:r>
            <a:r>
              <a:rPr lang="en-IN" sz="5400">
                <a:solidFill>
                  <a:srgbClr val="C00000"/>
                </a:solidFill>
              </a:rPr>
              <a:t>3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186" y="2165132"/>
            <a:ext cx="6943085" cy="4172606"/>
          </a:xfrm>
        </p:spPr>
        <p:txBody>
          <a:bodyPr>
            <a:noAutofit/>
          </a:bodyPr>
          <a:lstStyle/>
          <a:p>
            <a:r>
              <a:rPr lang="hi-IN" sz="1800" dirty="0"/>
              <a:t>अगले दिन सुबह </a:t>
            </a:r>
            <a:r>
              <a:rPr lang="en-US" sz="1800" dirty="0"/>
              <a:t>4</a:t>
            </a:r>
            <a:r>
              <a:rPr lang="hi-IN" sz="1800" dirty="0"/>
              <a:t> बजे उठी चाय -नाश्ता करने के बाद अंगदोरजी से चढ़ाई करने के लिए कहा </a:t>
            </a:r>
            <a:r>
              <a:rPr lang="en-US" sz="1800" dirty="0"/>
              <a:t>| </a:t>
            </a:r>
          </a:p>
          <a:p>
            <a:r>
              <a:rPr lang="hi-IN" sz="1800" dirty="0"/>
              <a:t>अंगदोरजी बिना ऑक्सीजन के चढ़ाई करता था </a:t>
            </a:r>
            <a:r>
              <a:rPr lang="en-US" sz="1800" dirty="0"/>
              <a:t>| </a:t>
            </a:r>
            <a:r>
              <a:rPr lang="hi-IN" sz="1800" dirty="0"/>
              <a:t>इस कारण उसके पैर ठंडे पड़ जाया करते थे </a:t>
            </a:r>
            <a:r>
              <a:rPr lang="en-US" sz="1800" dirty="0"/>
              <a:t>| </a:t>
            </a:r>
            <a:r>
              <a:rPr lang="hi-IN" sz="1800" dirty="0"/>
              <a:t>उसने प्रस्ताव रखा कि वह तुरंत चढ़ाई करके आज ही वापस आना चाहेगा </a:t>
            </a:r>
            <a:r>
              <a:rPr lang="en-US" sz="1800" dirty="0"/>
              <a:t>| </a:t>
            </a:r>
            <a:r>
              <a:rPr lang="hi-IN" sz="1800" dirty="0"/>
              <a:t>बचेंद्री को लगा कि अंगदोरजी के पैर ठंडे पड़ गए तो क्या होगा </a:t>
            </a:r>
            <a:r>
              <a:rPr lang="en-US" sz="1800" dirty="0"/>
              <a:t>? </a:t>
            </a:r>
            <a:r>
              <a:rPr lang="hi-IN" sz="1800" dirty="0"/>
              <a:t>परंतु उसे उस पर विश्वास भी था </a:t>
            </a:r>
            <a:r>
              <a:rPr lang="en-US" sz="1800" dirty="0"/>
              <a:t>|</a:t>
            </a:r>
          </a:p>
          <a:p>
            <a:r>
              <a:rPr lang="hi-IN" sz="1800" dirty="0"/>
              <a:t>सुबह </a:t>
            </a:r>
            <a:r>
              <a:rPr lang="en-US" sz="1800" dirty="0"/>
              <a:t>6</a:t>
            </a:r>
            <a:r>
              <a:rPr lang="hi-IN" sz="1800" dirty="0"/>
              <a:t>:</a:t>
            </a:r>
            <a:r>
              <a:rPr lang="en-US" sz="1800" dirty="0"/>
              <a:t>20</a:t>
            </a:r>
            <a:r>
              <a:rPr lang="hi-IN" sz="1800" dirty="0"/>
              <a:t> बजे अंगदोरजी और बचेंद्री शिखर यात्रा के लिए निकले </a:t>
            </a:r>
            <a:r>
              <a:rPr lang="en-US" sz="1800" dirty="0"/>
              <a:t>, </a:t>
            </a:r>
            <a:r>
              <a:rPr lang="hi-IN" sz="1800" dirty="0"/>
              <a:t>बचेंद्री अपने साजो सामान के साथ थी </a:t>
            </a:r>
            <a:r>
              <a:rPr lang="en-US" sz="1800" dirty="0"/>
              <a:t>| </a:t>
            </a:r>
            <a:r>
              <a:rPr lang="hi-IN" sz="1800" dirty="0"/>
              <a:t>उन्होंने बिना रस्सी के चढ़ाई शुरू की </a:t>
            </a:r>
            <a:r>
              <a:rPr lang="en-US" sz="1800" dirty="0"/>
              <a:t>| </a:t>
            </a:r>
            <a:r>
              <a:rPr lang="hi-IN" sz="1800" dirty="0"/>
              <a:t>जमी हुई बर्फ शीशे के चादर के सामान सख्त थी </a:t>
            </a:r>
            <a:r>
              <a:rPr lang="en-US" sz="1800" dirty="0"/>
              <a:t>| </a:t>
            </a:r>
            <a:r>
              <a:rPr lang="hi-IN" sz="1800" dirty="0"/>
              <a:t>उन्हें बर्फ काटने के लिए दाँतों वाले फावड़े से काम लेना पड़ा </a:t>
            </a:r>
            <a:r>
              <a:rPr lang="en-US" sz="1800" dirty="0"/>
              <a:t>| </a:t>
            </a:r>
            <a:r>
              <a:rPr lang="hi-IN" sz="1800" dirty="0"/>
              <a:t>दो घंटे में वे शिखर कैंप तक पहुँच गए </a:t>
            </a:r>
            <a:r>
              <a:rPr lang="en-US" sz="1800" dirty="0"/>
              <a:t>| </a:t>
            </a:r>
            <a:r>
              <a:rPr lang="hi-IN" sz="1800" dirty="0"/>
              <a:t>अंगदोरजी को यह जानकर बहुत हैरानी हुई की बचेंद्री अभी तक थकी नहीं है </a:t>
            </a:r>
            <a:r>
              <a:rPr lang="en-US" sz="1800" dirty="0"/>
              <a:t>| </a:t>
            </a:r>
            <a:r>
              <a:rPr lang="hi-IN" sz="1800" dirty="0"/>
              <a:t>उसने बताया यदि वे इसी गति चलते रहे तो दोपहर </a:t>
            </a:r>
            <a:r>
              <a:rPr lang="en-US" sz="1800" dirty="0"/>
              <a:t>1</a:t>
            </a:r>
            <a:r>
              <a:rPr lang="hi-IN" sz="1800" dirty="0"/>
              <a:t> बजे तक शिखर पर पहुँच जायेंगे </a:t>
            </a:r>
            <a:r>
              <a:rPr lang="en-US" sz="1800" dirty="0"/>
              <a:t>|</a:t>
            </a:r>
          </a:p>
          <a:p>
            <a:endParaRPr lang="en-US" sz="1800" dirty="0"/>
          </a:p>
        </p:txBody>
      </p:sp>
      <p:pic>
        <p:nvPicPr>
          <p:cNvPr id="5" name="Picture 4" descr="Climbing Khumba Ice falls at Everest May 4 2017. The Sherpa that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24" y="1671145"/>
            <a:ext cx="4790090" cy="4863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858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8717" y="568345"/>
            <a:ext cx="8435554" cy="1560716"/>
          </a:xfrm>
        </p:spPr>
        <p:txBody>
          <a:bodyPr>
            <a:normAutofit/>
          </a:bodyPr>
          <a:lstStyle/>
          <a:p>
            <a:r>
              <a:rPr lang="hi-IN" sz="5400" b="1" dirty="0">
                <a:solidFill>
                  <a:srgbClr val="C00000"/>
                </a:solidFill>
              </a:rPr>
              <a:t>शिखर पर पहुँच</a:t>
            </a:r>
            <a:r>
              <a:rPr lang="hi-IN" sz="5400" dirty="0">
                <a:solidFill>
                  <a:srgbClr val="C00000"/>
                </a:solidFill>
              </a:rPr>
              <a:t> 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5185" y="2438400"/>
            <a:ext cx="5419085" cy="4277710"/>
          </a:xfrm>
        </p:spPr>
        <p:txBody>
          <a:bodyPr>
            <a:normAutofit fontScale="92500" lnSpcReduction="20000"/>
          </a:bodyPr>
          <a:lstStyle/>
          <a:p>
            <a:r>
              <a:rPr lang="hi-IN" sz="2100" dirty="0"/>
              <a:t>शिखर कैंप पर चाय पीने के बाद पुनः चढ़ाई शुरू हुई </a:t>
            </a:r>
            <a:r>
              <a:rPr lang="en-US" sz="2100" dirty="0"/>
              <a:t>| </a:t>
            </a:r>
            <a:r>
              <a:rPr lang="hi-IN" sz="2100" dirty="0"/>
              <a:t>ल्हाटू एक नायलोन की रस्सी लाया था </a:t>
            </a:r>
            <a:r>
              <a:rPr lang="en-US" sz="2100" dirty="0"/>
              <a:t>| </a:t>
            </a:r>
            <a:r>
              <a:rPr lang="hi-IN" sz="2100" dirty="0"/>
              <a:t>अंगदोरजी और </a:t>
            </a:r>
            <a:r>
              <a:rPr lang="hi-IN" sz="2100"/>
              <a:t>बचेंद्री </a:t>
            </a:r>
            <a:r>
              <a:rPr lang="en-IN" sz="2100"/>
              <a:t>इसी</a:t>
            </a:r>
            <a:r>
              <a:rPr lang="hi-IN" sz="2100"/>
              <a:t> </a:t>
            </a:r>
            <a:r>
              <a:rPr lang="hi-IN" sz="2100" dirty="0"/>
              <a:t>रस्सी के सहारे ऊपर चढ़े </a:t>
            </a:r>
            <a:r>
              <a:rPr lang="en-US" sz="2100" dirty="0"/>
              <a:t>| </a:t>
            </a:r>
            <a:r>
              <a:rPr lang="hi-IN" sz="2100" dirty="0"/>
              <a:t>ल्हाटू उनका संतुलन बनाने के लिए बीच में चला </a:t>
            </a:r>
            <a:r>
              <a:rPr lang="en-US" sz="2100" dirty="0"/>
              <a:t>, </a:t>
            </a:r>
            <a:r>
              <a:rPr lang="hi-IN" sz="2100" dirty="0"/>
              <a:t>ल्हाटू ने देखा कि बचेंद्री चार लीटर ऑक्सीजन की बजाय </a:t>
            </a:r>
            <a:r>
              <a:rPr lang="hi-IN" sz="2100"/>
              <a:t>ढाई </a:t>
            </a:r>
            <a:r>
              <a:rPr lang="en-IN" sz="2100"/>
              <a:t>लीटर </a:t>
            </a:r>
            <a:r>
              <a:rPr lang="hi-IN" sz="2100"/>
              <a:t>ऑक्सीजन </a:t>
            </a:r>
            <a:r>
              <a:rPr lang="hi-IN" sz="2100" dirty="0"/>
              <a:t>ले रही है </a:t>
            </a:r>
            <a:r>
              <a:rPr lang="en-US" sz="2100" dirty="0"/>
              <a:t>| </a:t>
            </a:r>
            <a:r>
              <a:rPr lang="hi-IN" sz="2100" dirty="0"/>
              <a:t>उसने आपूर्ति बढ़ाई अब बचेंद्री को यह कठिन चढ़ाई भी आसान लगने लगी </a:t>
            </a:r>
            <a:r>
              <a:rPr lang="en-US" sz="2100" dirty="0"/>
              <a:t>|  </a:t>
            </a:r>
          </a:p>
          <a:p>
            <a:r>
              <a:rPr lang="hi-IN" sz="2100" dirty="0"/>
              <a:t>अचानक हवा की गति बढ़ गयी </a:t>
            </a:r>
            <a:r>
              <a:rPr lang="en-US" sz="2100" dirty="0"/>
              <a:t>, </a:t>
            </a:r>
            <a:r>
              <a:rPr lang="hi-IN" sz="2100" dirty="0"/>
              <a:t>इस कारण बर्फ के झोंके उड़ने लगे </a:t>
            </a:r>
            <a:r>
              <a:rPr lang="en-US" sz="2100" dirty="0"/>
              <a:t>| </a:t>
            </a:r>
            <a:r>
              <a:rPr lang="hi-IN" sz="2100" dirty="0"/>
              <a:t>दृश्य दिखना बंद </a:t>
            </a:r>
            <a:r>
              <a:rPr lang="hi-IN" sz="2100"/>
              <a:t>हो </a:t>
            </a:r>
            <a:r>
              <a:rPr lang="en-IN" sz="2100"/>
              <a:t>गया।</a:t>
            </a:r>
            <a:r>
              <a:rPr lang="hi-IN" sz="2100"/>
              <a:t> </a:t>
            </a:r>
            <a:r>
              <a:rPr lang="en-US" sz="2100" dirty="0"/>
              <a:t>, </a:t>
            </a:r>
            <a:r>
              <a:rPr lang="hi-IN" sz="2100" dirty="0"/>
              <a:t>अचानक बचेंद्री ने देखा अब सामने कोई और ऊँची चढ़ाई नहीं है </a:t>
            </a:r>
            <a:r>
              <a:rPr lang="en-US" sz="2100" dirty="0"/>
              <a:t>| </a:t>
            </a:r>
            <a:r>
              <a:rPr lang="hi-IN" sz="2100" dirty="0"/>
              <a:t>ढलान एकदम सीधी नीचे चली गयी है </a:t>
            </a:r>
            <a:r>
              <a:rPr lang="en-US" sz="2100" dirty="0"/>
              <a:t>, 23</a:t>
            </a:r>
            <a:r>
              <a:rPr lang="hi-IN" sz="2100" dirty="0"/>
              <a:t> मई </a:t>
            </a:r>
            <a:r>
              <a:rPr lang="en-US" sz="2100" dirty="0"/>
              <a:t>1984</a:t>
            </a:r>
            <a:r>
              <a:rPr lang="hi-IN" sz="2100" dirty="0"/>
              <a:t> को दोपहर </a:t>
            </a:r>
            <a:r>
              <a:rPr lang="en-US" sz="2100" dirty="0"/>
              <a:t>1</a:t>
            </a:r>
            <a:r>
              <a:rPr lang="hi-IN" sz="2100" dirty="0"/>
              <a:t>:</a:t>
            </a:r>
            <a:r>
              <a:rPr lang="en-US" sz="2100" dirty="0"/>
              <a:t>07</a:t>
            </a:r>
            <a:r>
              <a:rPr lang="hi-IN" sz="2100" dirty="0"/>
              <a:t> बजे वह एवरेस्ट की चोटी पर खड़ी थी </a:t>
            </a:r>
            <a:r>
              <a:rPr lang="en-US" sz="2100" dirty="0"/>
              <a:t>| </a:t>
            </a:r>
            <a:r>
              <a:rPr lang="hi-IN" sz="2100" dirty="0"/>
              <a:t>वह यह इतिहास रचने वाली पहली भारतीय महिला थी </a:t>
            </a:r>
            <a:r>
              <a:rPr lang="en-US" sz="2100" dirty="0"/>
              <a:t>|</a:t>
            </a:r>
          </a:p>
          <a:p>
            <a:endParaRPr lang="en-US" dirty="0"/>
          </a:p>
        </p:txBody>
      </p:sp>
      <p:pic>
        <p:nvPicPr>
          <p:cNvPr id="4" name="Picture 3" descr="10 interesting facts about Mt. Evere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85" y="1928665"/>
            <a:ext cx="5617781" cy="47874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73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124" y="568345"/>
            <a:ext cx="8530147" cy="1560716"/>
          </a:xfrm>
        </p:spPr>
        <p:txBody>
          <a:bodyPr>
            <a:normAutofit/>
          </a:bodyPr>
          <a:lstStyle/>
          <a:p>
            <a:r>
              <a:rPr lang="hi-IN" sz="5400" b="1" dirty="0">
                <a:solidFill>
                  <a:srgbClr val="C00000"/>
                </a:solidFill>
              </a:rPr>
              <a:t>शिखर को प्रणाम</a:t>
            </a:r>
            <a:r>
              <a:rPr lang="hi-IN" sz="5400" dirty="0">
                <a:solidFill>
                  <a:srgbClr val="C00000"/>
                </a:solidFill>
              </a:rPr>
              <a:t> 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3131" y="2438399"/>
            <a:ext cx="6491140" cy="4162097"/>
          </a:xfrm>
        </p:spPr>
        <p:txBody>
          <a:bodyPr>
            <a:normAutofit fontScale="85000" lnSpcReduction="10000"/>
          </a:bodyPr>
          <a:lstStyle/>
          <a:p>
            <a:r>
              <a:rPr lang="hi-IN" dirty="0"/>
              <a:t>एवरेस्ट चोटी पर दो व्यक्तियों के साथ खड़े होने की जगह नहीं थी </a:t>
            </a:r>
            <a:r>
              <a:rPr lang="en-US" dirty="0"/>
              <a:t>| </a:t>
            </a:r>
            <a:r>
              <a:rPr lang="hi-IN" dirty="0"/>
              <a:t>सामने हजारों मीटर लंबी ढलान थी </a:t>
            </a:r>
            <a:r>
              <a:rPr lang="en-US" dirty="0"/>
              <a:t>| </a:t>
            </a:r>
            <a:r>
              <a:rPr lang="hi-IN" dirty="0"/>
              <a:t>उन्होंने पहले  फावड़े से जगह बनाकर स्वयं को सुरक्षित किया </a:t>
            </a:r>
            <a:r>
              <a:rPr lang="en-US" dirty="0"/>
              <a:t>, </a:t>
            </a:r>
            <a:r>
              <a:rPr lang="hi-IN" dirty="0"/>
              <a:t>फिर घुटनों के बल बैठकर माथे को बर्फ से लगाकर </a:t>
            </a:r>
            <a:r>
              <a:rPr lang="en-US" dirty="0"/>
              <a:t>' </a:t>
            </a:r>
            <a:r>
              <a:rPr lang="hi-IN" dirty="0"/>
              <a:t>सागरमाथे </a:t>
            </a:r>
            <a:r>
              <a:rPr lang="en-US" dirty="0"/>
              <a:t>' </a:t>
            </a:r>
            <a:r>
              <a:rPr lang="hi-IN" dirty="0"/>
              <a:t>के ताज को चूमा उसने अपने थैले से दुर्गा माँ का चित्र और हनुमान चालीसा निकला </a:t>
            </a:r>
            <a:r>
              <a:rPr lang="en-US"/>
              <a:t>, </a:t>
            </a:r>
            <a:r>
              <a:rPr lang="en-IN"/>
              <a:t>उसे</a:t>
            </a:r>
            <a:r>
              <a:rPr lang="hi-IN"/>
              <a:t> </a:t>
            </a:r>
            <a:r>
              <a:rPr lang="hi-IN" dirty="0"/>
              <a:t>लाल कपडे में लपेटा </a:t>
            </a:r>
            <a:r>
              <a:rPr lang="en-US" dirty="0"/>
              <a:t>| </a:t>
            </a:r>
            <a:r>
              <a:rPr lang="hi-IN" dirty="0"/>
              <a:t>थोड़ी सी पूजा </a:t>
            </a:r>
            <a:r>
              <a:rPr lang="hi-IN"/>
              <a:t>करके उन्हें </a:t>
            </a:r>
            <a:r>
              <a:rPr lang="hi-IN" dirty="0"/>
              <a:t>बर्फ में दबा दिया </a:t>
            </a:r>
            <a:r>
              <a:rPr lang="en-US" dirty="0"/>
              <a:t>| </a:t>
            </a:r>
            <a:r>
              <a:rPr lang="hi-IN" dirty="0"/>
              <a:t>इस रोमांचकारी क्षण में अपने माता- पिता को याद किया </a:t>
            </a:r>
            <a:r>
              <a:rPr lang="en-US" dirty="0"/>
              <a:t>|    </a:t>
            </a:r>
          </a:p>
          <a:p>
            <a:r>
              <a:rPr lang="hi-IN" dirty="0"/>
              <a:t>  बचेंद्री ने अपने नेता अंगदोरजी के प्रति आदर </a:t>
            </a:r>
            <a:r>
              <a:rPr lang="hi-IN"/>
              <a:t>प्रकट किया</a:t>
            </a:r>
            <a:r>
              <a:rPr lang="en-IN"/>
              <a:t>।</a:t>
            </a:r>
            <a:r>
              <a:rPr lang="hi-IN"/>
              <a:t> </a:t>
            </a:r>
            <a:r>
              <a:rPr lang="hi-IN" dirty="0"/>
              <a:t>अंगदोरजी ने उसे गले से लगाकर बधाई दी </a:t>
            </a:r>
            <a:r>
              <a:rPr lang="en-US" dirty="0"/>
              <a:t>| </a:t>
            </a:r>
            <a:r>
              <a:rPr lang="hi-IN" dirty="0"/>
              <a:t>कुछ देर बाद सोनम पुलजर पहुँचे </a:t>
            </a:r>
            <a:r>
              <a:rPr lang="en-US" dirty="0"/>
              <a:t>,</a:t>
            </a:r>
            <a:r>
              <a:rPr lang="hi-IN" dirty="0"/>
              <a:t>फोटो लिए </a:t>
            </a:r>
            <a:r>
              <a:rPr lang="en-US" dirty="0"/>
              <a:t>| </a:t>
            </a:r>
            <a:r>
              <a:rPr lang="hi-IN" dirty="0"/>
              <a:t>ल्हाटू ने कर्नल खुल्लर को चारो पर्वतारोहियों के चोटी पर खड़े होने की सूचना दे दी </a:t>
            </a:r>
            <a:r>
              <a:rPr lang="en-US" dirty="0"/>
              <a:t>| </a:t>
            </a:r>
            <a:r>
              <a:rPr lang="hi-IN" dirty="0"/>
              <a:t>कर्नल खुल्लर ने बधाई देते हुए कहा -" मैं तुम्हारे माता- पिता को बधाई देना चाहूँगा </a:t>
            </a:r>
            <a:r>
              <a:rPr lang="en-US" dirty="0"/>
              <a:t>," </a:t>
            </a:r>
            <a:r>
              <a:rPr lang="hi-IN" dirty="0"/>
              <a:t>देश को तुम पर गर्व है </a:t>
            </a:r>
            <a:r>
              <a:rPr lang="en-US" dirty="0"/>
              <a:t>| </a:t>
            </a:r>
            <a:r>
              <a:rPr lang="hi-IN" dirty="0"/>
              <a:t>अब तुम जब नीचे आओगी </a:t>
            </a:r>
            <a:r>
              <a:rPr lang="en-US" dirty="0"/>
              <a:t>, </a:t>
            </a:r>
            <a:r>
              <a:rPr lang="hi-IN" dirty="0"/>
              <a:t>तो तुम्हे एक नया संसार देखने को मिलेगा</a:t>
            </a:r>
            <a:r>
              <a:rPr lang="en-US" dirty="0"/>
              <a:t> | </a:t>
            </a:r>
          </a:p>
          <a:p>
            <a:endParaRPr lang="en-US" dirty="0"/>
          </a:p>
        </p:txBody>
      </p:sp>
      <p:pic>
        <p:nvPicPr>
          <p:cNvPr id="5" name="Picture 4" descr="Bachendri Pal - First Indian Woman To Summit Mount Everest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0" y="1629650"/>
            <a:ext cx="5115911" cy="4970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786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747A-51E0-AE4D-B845-5532E58D3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नीचे दिए गए प्रश्नों के उत्तर लिखिए ।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D2ADF-AE2C-EC48-B144-6DDF6575E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क. अंगदोर्जी के पैर ठंडे पड़ जाने का क्या कारण था ?</a:t>
            </a:r>
          </a:p>
          <a:p>
            <a:r>
              <a:rPr lang="en-IN"/>
              <a:t>ख. लेखिका ने अपने थैले से क्या निकाला और क्या किया ?</a:t>
            </a:r>
          </a:p>
          <a:p>
            <a:r>
              <a:rPr lang="en-IN"/>
              <a:t>ग.  लेखिका कितने बजे  शिखर  की चोटी पर पहुंची ?</a:t>
            </a:r>
          </a:p>
          <a:p>
            <a:r>
              <a:rPr lang="en-IN"/>
              <a:t>घ. अंगदोर जी को किस बात की हैरानी हो रही थी  ? </a:t>
            </a:r>
          </a:p>
          <a:p>
            <a:r>
              <a:rPr lang="en-IN"/>
              <a:t>नीचे दिए गए शब्दों के लिए पर्यायवाची शब्द लिखिए।</a:t>
            </a:r>
          </a:p>
          <a:p>
            <a:r>
              <a:rPr lang="en-IN"/>
              <a:t>महिला, शिखर , अचानक , सुबह , सख्त , दिन , ठंडा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1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78AA5-E8DE-3345-8CEA-7D6A2BF01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751004"/>
          </a:xfrm>
        </p:spPr>
        <p:txBody>
          <a:bodyPr/>
          <a:lstStyle/>
          <a:p>
            <a:r>
              <a:rPr lang="en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अभ्यास प्रश्न -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निम्नलिखित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प्रश्नों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के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उत्तर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एक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दो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पंक्तियों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में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दीजिए</a:t>
            </a:r>
            <a:r>
              <a:rPr lang="hi-IN" sz="18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211E3-D9AF-A841-9BEA-408DBFEEF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634" y="1227910"/>
            <a:ext cx="9513167" cy="5061746"/>
          </a:xfrm>
        </p:spPr>
        <p:txBody>
          <a:bodyPr>
            <a:noAutofit/>
          </a:bodyPr>
          <a:lstStyle/>
          <a:p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प्रश्न 1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अग्रिम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दल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का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नेतृत्व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कौन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कर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रहा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hi-I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था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12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उत्तर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: अग्रिम दल का नेतृत्व </a:t>
            </a:r>
            <a:r>
              <a:rPr lang="en-US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hi-IN" sz="12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irmala UI" panose="020B0502040504020204" pitchFamily="34" charset="0"/>
              </a:rPr>
              <a:t>प्रेमचंद कर रहा था ।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प्रश्न</a:t>
            </a:r>
            <a:r>
              <a:rPr lang="en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 2. लेखिका  को सागरमाथा नाम अच्छा क्यों लगा  ? </a:t>
            </a:r>
          </a:p>
          <a:p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उत्तर       लेखिका को  ‘सागरमाथा ‘ नाम   इसलिए  लगा   क्योंकि  सागरमाथा का अर्थ है  सागर का  माथा  और एवरेस्ट  संसार की सबसे ऊंची चोटी ।</a:t>
            </a:r>
          </a:p>
          <a:p>
            <a:r>
              <a:rPr lang="en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प्रश्न 3.  लेखिका को ध्वज जैसा क्या  लगा ?</a:t>
            </a:r>
          </a:p>
          <a:p>
            <a:r>
              <a:rPr lang="en-IN" sz="1200" dirty="0">
                <a:latin typeface="Segoe UI"/>
                <a:ea typeface="Times New Roman" panose="02020603050405020304" pitchFamily="18" charset="0"/>
                <a:cs typeface="Arial Unicode MS"/>
              </a:rPr>
              <a:t>उत्तर    लेखिका  को तेज हवाओं के कारण  उठी हुई  चक्करदार आकृति ध्वज जैसी प्रतीत हुई । </a:t>
            </a:r>
            <a:endParaRPr lang="en-IN" sz="1200" dirty="0">
              <a:effectLst/>
              <a:latin typeface="Segoe UI"/>
              <a:ea typeface="Times New Roman" panose="02020603050405020304" pitchFamily="18" charset="0"/>
              <a:cs typeface="Arial Unicode MS"/>
            </a:endParaRPr>
          </a:p>
          <a:p>
            <a:r>
              <a:rPr lang="en-IN" sz="1200" dirty="0">
                <a:latin typeface="Segoe UI"/>
                <a:ea typeface="Times New Roman" panose="02020603050405020304" pitchFamily="18" charset="0"/>
                <a:cs typeface="Arial Unicode MS"/>
              </a:rPr>
              <a:t> </a:t>
            </a:r>
          </a:p>
          <a:p>
            <a:r>
              <a:rPr lang="en-IN" sz="1200" dirty="0">
                <a:latin typeface="Segoe UI"/>
                <a:ea typeface="Times New Roman" panose="02020603050405020304" pitchFamily="18" charset="0"/>
                <a:cs typeface="Arial Unicode MS"/>
              </a:rPr>
              <a:t>प्रश्न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 4 </a:t>
            </a:r>
            <a:r>
              <a:rPr lang="en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. 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हिमस्खलन से कितने लोगों की मृत्यु हुई और कितने घायल हुए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IN" sz="1200" b="1" dirty="0">
                <a:solidFill>
                  <a:srgbClr val="212529"/>
                </a:solidFill>
                <a:latin typeface="Segoe UI"/>
                <a:ea typeface="Times New Roman" panose="02020603050405020304" pitchFamily="18" charset="0"/>
                <a:cs typeface="Arial Unicode MS"/>
              </a:rPr>
              <a:t>उ</a:t>
            </a:r>
            <a:r>
              <a:rPr lang="hi-IN" sz="1200" b="1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तर: </a:t>
            </a:r>
            <a:r>
              <a:rPr lang="en-IN" sz="1200" b="1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 हिमस्खलन से दो लोगों की मृत्यु और नौ लोग घायल हो गए थे।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।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प्रश्न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 5: 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मृत्यु के अवसाद को देखकर कर्नल खुल्लर ने क्या कहा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1200" b="1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उत्तर:</a:t>
            </a:r>
            <a:r>
              <a:rPr lang="en-US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कर्नल खुल्लर ने कहा कि एवरेस्ट जैसे महान अभियान में खतरों और किसी की मृत्यु को सहज ढ़ग से लेना चाहिए।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प्रश्न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</a:rPr>
              <a:t> 6: 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रसोई सहायक की मृत्यु कैसे हुई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</a:rPr>
              <a:t>?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1200" b="1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उत्तर:</a:t>
            </a:r>
            <a:r>
              <a:rPr lang="en-US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</a:rPr>
              <a:t> 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प्रतिकूल जलवायु के कारण रसोई सहायक की मृत्यु हुई ।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प्रश्न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</a:rPr>
              <a:t> 7: 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कैंप-चार कहाँ और कब लगाया गया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</a:rPr>
              <a:t>?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1200" b="1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उत्तर:</a:t>
            </a:r>
            <a:r>
              <a:rPr lang="en-US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</a:rPr>
              <a:t> 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कैंप-चार </a:t>
            </a:r>
            <a:r>
              <a:rPr lang="en-US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</a:rPr>
              <a:t>29 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अप्रैल </a:t>
            </a:r>
            <a:r>
              <a:rPr lang="en-US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</a:rPr>
              <a:t>1984 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को </a:t>
            </a:r>
            <a:r>
              <a:rPr lang="en-US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</a:rPr>
              <a:t>7900 </a:t>
            </a:r>
            <a:r>
              <a:rPr lang="hi-IN" sz="1200" dirty="0">
                <a:solidFill>
                  <a:srgbClr val="212529"/>
                </a:solidFill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मी की ऊँचाई पर साउथ कोल में लगाया गया था।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Mangal" panose="02040503050203030202" pitchFamily="18" charset="0"/>
              </a:rPr>
              <a:t>प्रश्न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</a:rPr>
              <a:t>8: </a:t>
            </a:r>
            <a:r>
              <a:rPr lang="hi-IN" sz="1200" dirty="0">
                <a:effectLst/>
                <a:latin typeface="Segoe UI"/>
                <a:ea typeface="Times New Roman" panose="02020603050405020304" pitchFamily="18" charset="0"/>
                <a:cs typeface="Arial Unicode MS"/>
              </a:rPr>
              <a:t>लेखिका ने शेरपा कुली को अपना परिचय किस तरह दिया</a:t>
            </a:r>
            <a:r>
              <a:rPr lang="en-US" sz="1200" dirty="0">
                <a:effectLst/>
                <a:latin typeface="Segoe UI"/>
                <a:ea typeface="Times New Roman" panose="02020603050405020304" pitchFamily="18" charset="0"/>
              </a:rPr>
              <a:t>?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4522D-6B45-9A4C-933F-6ECA262DF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5400" dirty="0"/>
              <a:t>धन्यवाद 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65774853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51</TotalTime>
  <Words>555</Words>
  <Application>Microsoft Office PowerPoint</Application>
  <PresentationFormat>Widescreen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Feathered</vt:lpstr>
      <vt:lpstr>PowerPoint Presentation</vt:lpstr>
      <vt:lpstr>शिखर यात्रा 3</vt:lpstr>
      <vt:lpstr>शिखर पर पहुँच </vt:lpstr>
      <vt:lpstr>शिखर को प्रणाम </vt:lpstr>
      <vt:lpstr>नीचे दिए गए प्रश्नों के उत्तर लिखिए ।</vt:lpstr>
      <vt:lpstr>अभ्यास प्रश्न -निम्नलिखित प्रश्नों के उत्तर एक दो पंक्तियों में दीजिए:</vt:lpstr>
      <vt:lpstr>PowerPoint Presentation</vt:lpstr>
    </vt:vector>
  </TitlesOfParts>
  <Company>L&amp;T CONSTRUCTION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RAMJI TIWARI</dc:creator>
  <cp:lastModifiedBy>HINDI SNSACD</cp:lastModifiedBy>
  <cp:revision>25</cp:revision>
  <dcterms:created xsi:type="dcterms:W3CDTF">2020-04-22T08:42:36Z</dcterms:created>
  <dcterms:modified xsi:type="dcterms:W3CDTF">2021-05-27T12:16:56Z</dcterms:modified>
</cp:coreProperties>
</file>